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
      <p:font typeface="Heebo Light"/>
      <p:regular r:id="rId22"/>
    </p:embeddedFont>
    <p:embeddedFont>
      <p:font typeface="Heebo Ligh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345049"/>
            <a:ext cx="7415927" cy="3193971"/>
          </a:xfrm>
          <a:prstGeom prst="rect">
            <a:avLst/>
          </a:prstGeom>
          <a:noFill/>
          <a:ln/>
        </p:spPr>
        <p:txBody>
          <a:bodyPr wrap="square" lIns="0" tIns="0" rIns="0" bIns="0" rtlCol="0" anchor="t"/>
          <a:lstStyle/>
          <a:p>
            <a:pPr indent="0" marL="0">
              <a:lnSpc>
                <a:spcPts val="8350"/>
              </a:lnSpc>
              <a:buNone/>
            </a:pPr>
            <a:r>
              <a:rPr lang="en-US" sz="6700" b="1" dirty="0">
                <a:solidFill>
                  <a:srgbClr val="F2F0F4"/>
                </a:solidFill>
                <a:latin typeface="Montserrat" pitchFamily="34" charset="0"/>
                <a:ea typeface="Montserrat" pitchFamily="34" charset="-122"/>
                <a:cs typeface="Montserrat" pitchFamily="34" charset="-120"/>
              </a:rPr>
              <a:t>Conference Booking Application</a:t>
            </a:r>
            <a:endParaRPr lang="en-US" sz="6700" dirty="0"/>
          </a:p>
        </p:txBody>
      </p:sp>
      <p:sp>
        <p:nvSpPr>
          <p:cNvPr id="4" name="Text 1"/>
          <p:cNvSpPr/>
          <p:nvPr/>
        </p:nvSpPr>
        <p:spPr>
          <a:xfrm>
            <a:off x="864037" y="4909304"/>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This presentation outlines a C program designed to manage room reservations buildings. The system allows users to add, remove, reserve, cancel, and display rooms and their respective time slots. It provides an efficient way to handle room bookings and maintain an organized schedule for various spaces within a building.</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3657" y="537686"/>
            <a:ext cx="4883468" cy="610433"/>
          </a:xfrm>
          <a:prstGeom prst="rect">
            <a:avLst/>
          </a:prstGeom>
          <a:noFill/>
          <a:ln/>
        </p:spPr>
        <p:txBody>
          <a:bodyPr wrap="none" lIns="0" tIns="0" rIns="0" bIns="0" rtlCol="0" anchor="t"/>
          <a:lstStyle/>
          <a:p>
            <a:pPr indent="0" marL="0">
              <a:lnSpc>
                <a:spcPts val="4800"/>
              </a:lnSpc>
              <a:buNone/>
            </a:pPr>
            <a:r>
              <a:rPr lang="en-US" sz="3800" dirty="0">
                <a:solidFill>
                  <a:srgbClr val="F2F0F4"/>
                </a:solidFill>
                <a:latin typeface="Montserrat" pitchFamily="34" charset="0"/>
                <a:ea typeface="Montserrat" pitchFamily="34" charset="-122"/>
                <a:cs typeface="Montserrat" pitchFamily="34" charset="-120"/>
              </a:rPr>
              <a:t>Program Flow</a:t>
            </a:r>
            <a:endParaRPr lang="en-US" sz="3800" dirty="0"/>
          </a:p>
        </p:txBody>
      </p:sp>
      <p:pic>
        <p:nvPicPr>
          <p:cNvPr id="3" name="Image 0" descr="preencoded.png">    </p:cNvPr>
          <p:cNvPicPr>
            <a:picLocks noChangeAspect="1"/>
          </p:cNvPicPr>
          <p:nvPr/>
        </p:nvPicPr>
        <p:blipFill>
          <a:blip r:embed="rId1"/>
          <a:stretch>
            <a:fillRect/>
          </a:stretch>
        </p:blipFill>
        <p:spPr>
          <a:xfrm>
            <a:off x="683657" y="1441013"/>
            <a:ext cx="976670" cy="1562695"/>
          </a:xfrm>
          <a:prstGeom prst="rect">
            <a:avLst/>
          </a:prstGeom>
        </p:spPr>
      </p:pic>
      <p:sp>
        <p:nvSpPr>
          <p:cNvPr id="4" name="Text 1"/>
          <p:cNvSpPr/>
          <p:nvPr/>
        </p:nvSpPr>
        <p:spPr>
          <a:xfrm>
            <a:off x="1953220" y="1636276"/>
            <a:ext cx="2844998" cy="305157"/>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Main Loop Initialization</a:t>
            </a:r>
            <a:endParaRPr lang="en-US" sz="1900" dirty="0"/>
          </a:p>
        </p:txBody>
      </p:sp>
      <p:sp>
        <p:nvSpPr>
          <p:cNvPr id="5" name="Text 2"/>
          <p:cNvSpPr/>
          <p:nvPr/>
        </p:nvSpPr>
        <p:spPr>
          <a:xfrm>
            <a:off x="1953220" y="2058591"/>
            <a:ext cx="11993523" cy="625078"/>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The program runs in an infinite loop where it prompts the user for commands. This continuous operation allows for ongoing interaction with the system.</a:t>
            </a:r>
            <a:endParaRPr lang="en-US" sz="1500" dirty="0"/>
          </a:p>
        </p:txBody>
      </p:sp>
      <p:pic>
        <p:nvPicPr>
          <p:cNvPr id="6" name="Image 1" descr="preencoded.png">    </p:cNvPr>
          <p:cNvPicPr>
            <a:picLocks noChangeAspect="1"/>
          </p:cNvPicPr>
          <p:nvPr/>
        </p:nvPicPr>
        <p:blipFill>
          <a:blip r:embed="rId2"/>
          <a:stretch>
            <a:fillRect/>
          </a:stretch>
        </p:blipFill>
        <p:spPr>
          <a:xfrm>
            <a:off x="683657" y="3003709"/>
            <a:ext cx="976670" cy="1562695"/>
          </a:xfrm>
          <a:prstGeom prst="rect">
            <a:avLst/>
          </a:prstGeom>
        </p:spPr>
      </p:pic>
      <p:sp>
        <p:nvSpPr>
          <p:cNvPr id="7" name="Text 3"/>
          <p:cNvSpPr/>
          <p:nvPr/>
        </p:nvSpPr>
        <p:spPr>
          <a:xfrm>
            <a:off x="1953220" y="3198971"/>
            <a:ext cx="2715458" cy="305157"/>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Command Processing</a:t>
            </a:r>
            <a:endParaRPr lang="en-US" sz="1900" dirty="0"/>
          </a:p>
        </p:txBody>
      </p:sp>
      <p:sp>
        <p:nvSpPr>
          <p:cNvPr id="8" name="Text 4"/>
          <p:cNvSpPr/>
          <p:nvPr/>
        </p:nvSpPr>
        <p:spPr>
          <a:xfrm>
            <a:off x="1953220" y="3621286"/>
            <a:ext cx="11993523" cy="625078"/>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It processes these commands by converting them to lowercase (to ensure case-insensitivity) and calling the relevant function. This step interprets user input and directs the program flow accordingly.</a:t>
            </a:r>
            <a:endParaRPr lang="en-US" sz="1500" dirty="0"/>
          </a:p>
        </p:txBody>
      </p:sp>
      <p:pic>
        <p:nvPicPr>
          <p:cNvPr id="9" name="Image 2" descr="preencoded.png">    </p:cNvPr>
          <p:cNvPicPr>
            <a:picLocks noChangeAspect="1"/>
          </p:cNvPicPr>
          <p:nvPr/>
        </p:nvPicPr>
        <p:blipFill>
          <a:blip r:embed="rId3"/>
          <a:stretch>
            <a:fillRect/>
          </a:stretch>
        </p:blipFill>
        <p:spPr>
          <a:xfrm>
            <a:off x="683657" y="4566404"/>
            <a:ext cx="976670" cy="1562695"/>
          </a:xfrm>
          <a:prstGeom prst="rect">
            <a:avLst/>
          </a:prstGeom>
        </p:spPr>
      </p:pic>
      <p:sp>
        <p:nvSpPr>
          <p:cNvPr id="10" name="Text 5"/>
          <p:cNvSpPr/>
          <p:nvPr/>
        </p:nvSpPr>
        <p:spPr>
          <a:xfrm>
            <a:off x="1953220" y="4761667"/>
            <a:ext cx="2441734" cy="305157"/>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Function Execution</a:t>
            </a:r>
            <a:endParaRPr lang="en-US" sz="1900" dirty="0"/>
          </a:p>
        </p:txBody>
      </p:sp>
      <p:sp>
        <p:nvSpPr>
          <p:cNvPr id="11" name="Text 6"/>
          <p:cNvSpPr/>
          <p:nvPr/>
        </p:nvSpPr>
        <p:spPr>
          <a:xfrm>
            <a:off x="1953220" y="5183981"/>
            <a:ext cx="11993523" cy="625078"/>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Based on the processed command, the appropriate function is called to perform the requested action, such as adding a room, making a reservation, or displaying information.</a:t>
            </a:r>
            <a:endParaRPr lang="en-US" sz="1500" dirty="0"/>
          </a:p>
        </p:txBody>
      </p:sp>
      <p:pic>
        <p:nvPicPr>
          <p:cNvPr id="12" name="Image 3" descr="preencoded.png">    </p:cNvPr>
          <p:cNvPicPr>
            <a:picLocks noChangeAspect="1"/>
          </p:cNvPicPr>
          <p:nvPr/>
        </p:nvPicPr>
        <p:blipFill>
          <a:blip r:embed="rId4"/>
          <a:stretch>
            <a:fillRect/>
          </a:stretch>
        </p:blipFill>
        <p:spPr>
          <a:xfrm>
            <a:off x="683657" y="6129099"/>
            <a:ext cx="976670" cy="1562695"/>
          </a:xfrm>
          <a:prstGeom prst="rect">
            <a:avLst/>
          </a:prstGeom>
        </p:spPr>
      </p:pic>
      <p:sp>
        <p:nvSpPr>
          <p:cNvPr id="13" name="Text 7"/>
          <p:cNvSpPr/>
          <p:nvPr/>
        </p:nvSpPr>
        <p:spPr>
          <a:xfrm>
            <a:off x="1953220" y="6324362"/>
            <a:ext cx="2712720" cy="305157"/>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Continuous Operation</a:t>
            </a:r>
            <a:endParaRPr lang="en-US" sz="1900" dirty="0"/>
          </a:p>
        </p:txBody>
      </p:sp>
      <p:sp>
        <p:nvSpPr>
          <p:cNvPr id="14" name="Text 8"/>
          <p:cNvSpPr/>
          <p:nvPr/>
        </p:nvSpPr>
        <p:spPr>
          <a:xfrm>
            <a:off x="1953220" y="6746677"/>
            <a:ext cx="11993523" cy="312539"/>
          </a:xfrm>
          <a:prstGeom prst="rect">
            <a:avLst/>
          </a:prstGeom>
          <a:noFill/>
          <a:ln/>
        </p:spPr>
        <p:txBody>
          <a:bodyPr wrap="non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The loop continues, allowing for multiple operations to be performed in a single session until the user chooses to exit the program.</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72095" y="430530"/>
            <a:ext cx="6003131" cy="489347"/>
          </a:xfrm>
          <a:prstGeom prst="rect">
            <a:avLst/>
          </a:prstGeom>
          <a:noFill/>
          <a:ln/>
        </p:spPr>
        <p:txBody>
          <a:bodyPr wrap="none" lIns="0" tIns="0" rIns="0" bIns="0" rtlCol="0" anchor="t"/>
          <a:lstStyle/>
          <a:p>
            <a:pPr indent="0" marL="0">
              <a:lnSpc>
                <a:spcPts val="3850"/>
              </a:lnSpc>
              <a:buNone/>
            </a:pPr>
            <a:r>
              <a:rPr lang="en-US" sz="3050" dirty="0">
                <a:solidFill>
                  <a:srgbClr val="F2F0F4"/>
                </a:solidFill>
                <a:latin typeface="Montserrat" pitchFamily="34" charset="0"/>
                <a:ea typeface="Montserrat" pitchFamily="34" charset="-122"/>
                <a:cs typeface="Montserrat" pitchFamily="34" charset="-120"/>
              </a:rPr>
              <a:t>User Interface and Commands</a:t>
            </a:r>
            <a:endParaRPr lang="en-US" sz="3050" dirty="0"/>
          </a:p>
        </p:txBody>
      </p:sp>
      <p:sp>
        <p:nvSpPr>
          <p:cNvPr id="3" name="Shape 1"/>
          <p:cNvSpPr/>
          <p:nvPr/>
        </p:nvSpPr>
        <p:spPr>
          <a:xfrm>
            <a:off x="572095" y="1154668"/>
            <a:ext cx="13486209" cy="6663928"/>
          </a:xfrm>
          <a:prstGeom prst="roundRect">
            <a:avLst>
              <a:gd name="adj" fmla="val 987"/>
            </a:avLst>
          </a:prstGeom>
          <a:noFill/>
          <a:ln w="7620">
            <a:solidFill>
              <a:srgbClr val="FFFFFF">
                <a:alpha val="24000"/>
              </a:srgbClr>
            </a:solidFill>
            <a:prstDash val="solid"/>
          </a:ln>
        </p:spPr>
      </p:sp>
      <p:sp>
        <p:nvSpPr>
          <p:cNvPr id="4" name="Shape 2"/>
          <p:cNvSpPr/>
          <p:nvPr/>
        </p:nvSpPr>
        <p:spPr>
          <a:xfrm>
            <a:off x="579715" y="1162288"/>
            <a:ext cx="13470969" cy="453628"/>
          </a:xfrm>
          <a:prstGeom prst="rect">
            <a:avLst/>
          </a:prstGeom>
          <a:solidFill>
            <a:srgbClr val="FFFFFF">
              <a:alpha val="4000"/>
            </a:srgbClr>
          </a:solidFill>
          <a:ln/>
        </p:spPr>
      </p:sp>
      <p:sp>
        <p:nvSpPr>
          <p:cNvPr id="5" name="Text 3"/>
          <p:cNvSpPr/>
          <p:nvPr/>
        </p:nvSpPr>
        <p:spPr>
          <a:xfrm>
            <a:off x="736521" y="1263848"/>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Command</a:t>
            </a:r>
            <a:endParaRPr lang="en-US" sz="1200" dirty="0"/>
          </a:p>
        </p:txBody>
      </p:sp>
      <p:sp>
        <p:nvSpPr>
          <p:cNvPr id="6" name="Text 4"/>
          <p:cNvSpPr/>
          <p:nvPr/>
        </p:nvSpPr>
        <p:spPr>
          <a:xfrm>
            <a:off x="6128623" y="1263848"/>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Description</a:t>
            </a:r>
            <a:endParaRPr lang="en-US" sz="1200" dirty="0"/>
          </a:p>
        </p:txBody>
      </p:sp>
      <p:sp>
        <p:nvSpPr>
          <p:cNvPr id="7" name="Text 5"/>
          <p:cNvSpPr/>
          <p:nvPr/>
        </p:nvSpPr>
        <p:spPr>
          <a:xfrm>
            <a:off x="9779198" y="1263848"/>
            <a:ext cx="4114919" cy="250508"/>
          </a:xfrm>
          <a:prstGeom prst="rect">
            <a:avLst/>
          </a:prstGeom>
          <a:noFill/>
          <a:ln/>
        </p:spPr>
        <p:txBody>
          <a:bodyPr wrap="none" lIns="0" tIns="0" rIns="0" bIns="0" rtlCol="0" anchor="t"/>
          <a:lstStyle/>
          <a:p>
            <a:pPr algn="ct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Usage</a:t>
            </a:r>
            <a:endParaRPr lang="en-US" sz="1200" dirty="0"/>
          </a:p>
        </p:txBody>
      </p:sp>
      <p:sp>
        <p:nvSpPr>
          <p:cNvPr id="8" name="Shape 6"/>
          <p:cNvSpPr/>
          <p:nvPr/>
        </p:nvSpPr>
        <p:spPr>
          <a:xfrm>
            <a:off x="579715" y="1615916"/>
            <a:ext cx="13470969" cy="453628"/>
          </a:xfrm>
          <a:prstGeom prst="rect">
            <a:avLst/>
          </a:prstGeom>
          <a:solidFill>
            <a:srgbClr val="000000">
              <a:alpha val="4000"/>
            </a:srgbClr>
          </a:solidFill>
          <a:ln/>
        </p:spPr>
      </p:sp>
      <p:sp>
        <p:nvSpPr>
          <p:cNvPr id="9" name="Text 7"/>
          <p:cNvSpPr/>
          <p:nvPr/>
        </p:nvSpPr>
        <p:spPr>
          <a:xfrm>
            <a:off x="736521" y="1717477"/>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add </a:t>
            </a:r>
            <a:endParaRPr lang="en-US" sz="1200" dirty="0"/>
          </a:p>
        </p:txBody>
      </p:sp>
      <p:sp>
        <p:nvSpPr>
          <p:cNvPr id="10" name="Text 8"/>
          <p:cNvSpPr/>
          <p:nvPr/>
        </p:nvSpPr>
        <p:spPr>
          <a:xfrm>
            <a:off x="6128623" y="1717477"/>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Adds a new room</a:t>
            </a:r>
            <a:endParaRPr lang="en-US" sz="1200" dirty="0"/>
          </a:p>
        </p:txBody>
      </p:sp>
      <p:sp>
        <p:nvSpPr>
          <p:cNvPr id="11" name="Text 9"/>
          <p:cNvSpPr/>
          <p:nvPr/>
        </p:nvSpPr>
        <p:spPr>
          <a:xfrm>
            <a:off x="9779198" y="1717477"/>
            <a:ext cx="4114919"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add [Building Name] [Room Number]</a:t>
            </a:r>
            <a:endParaRPr lang="en-US" sz="1200" dirty="0"/>
          </a:p>
        </p:txBody>
      </p:sp>
      <p:sp>
        <p:nvSpPr>
          <p:cNvPr id="12" name="Shape 10"/>
          <p:cNvSpPr/>
          <p:nvPr/>
        </p:nvSpPr>
        <p:spPr>
          <a:xfrm>
            <a:off x="579715" y="2069544"/>
            <a:ext cx="13470969" cy="453628"/>
          </a:xfrm>
          <a:prstGeom prst="rect">
            <a:avLst/>
          </a:prstGeom>
          <a:solidFill>
            <a:srgbClr val="FFFFFF">
              <a:alpha val="4000"/>
            </a:srgbClr>
          </a:solidFill>
          <a:ln/>
        </p:spPr>
      </p:sp>
      <p:sp>
        <p:nvSpPr>
          <p:cNvPr id="13" name="Text 11"/>
          <p:cNvSpPr/>
          <p:nvPr/>
        </p:nvSpPr>
        <p:spPr>
          <a:xfrm>
            <a:off x="736521" y="2171105"/>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remove </a:t>
            </a:r>
            <a:endParaRPr lang="en-US" sz="1200" dirty="0"/>
          </a:p>
        </p:txBody>
      </p:sp>
      <p:sp>
        <p:nvSpPr>
          <p:cNvPr id="14" name="Text 12"/>
          <p:cNvSpPr/>
          <p:nvPr/>
        </p:nvSpPr>
        <p:spPr>
          <a:xfrm>
            <a:off x="6128623" y="2171105"/>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Removes an existing room</a:t>
            </a:r>
            <a:endParaRPr lang="en-US" sz="1200" dirty="0"/>
          </a:p>
        </p:txBody>
      </p:sp>
      <p:sp>
        <p:nvSpPr>
          <p:cNvPr id="15" name="Text 13"/>
          <p:cNvSpPr/>
          <p:nvPr/>
        </p:nvSpPr>
        <p:spPr>
          <a:xfrm>
            <a:off x="9779198" y="2171105"/>
            <a:ext cx="4114919"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remove [Building Name] [Room Number]</a:t>
            </a:r>
            <a:endParaRPr lang="en-US" sz="1200" dirty="0"/>
          </a:p>
        </p:txBody>
      </p:sp>
      <p:sp>
        <p:nvSpPr>
          <p:cNvPr id="16" name="Shape 14"/>
          <p:cNvSpPr/>
          <p:nvPr/>
        </p:nvSpPr>
        <p:spPr>
          <a:xfrm>
            <a:off x="579715" y="2523172"/>
            <a:ext cx="13470969" cy="704136"/>
          </a:xfrm>
          <a:prstGeom prst="rect">
            <a:avLst/>
          </a:prstGeom>
          <a:solidFill>
            <a:srgbClr val="000000">
              <a:alpha val="4000"/>
            </a:srgbClr>
          </a:solidFill>
          <a:ln/>
        </p:spPr>
      </p:sp>
      <p:sp>
        <p:nvSpPr>
          <p:cNvPr id="17" name="Text 15"/>
          <p:cNvSpPr/>
          <p:nvPr/>
        </p:nvSpPr>
        <p:spPr>
          <a:xfrm>
            <a:off x="736521" y="2624733"/>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reserve</a:t>
            </a:r>
            <a:endParaRPr lang="en-US" sz="1200" dirty="0"/>
          </a:p>
        </p:txBody>
      </p:sp>
      <p:sp>
        <p:nvSpPr>
          <p:cNvPr id="18" name="Text 16"/>
          <p:cNvSpPr/>
          <p:nvPr/>
        </p:nvSpPr>
        <p:spPr>
          <a:xfrm>
            <a:off x="6128623" y="2624733"/>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Reserves a room for a time slot</a:t>
            </a:r>
            <a:endParaRPr lang="en-US" sz="1200" dirty="0"/>
          </a:p>
        </p:txBody>
      </p:sp>
      <p:sp>
        <p:nvSpPr>
          <p:cNvPr id="19" name="Text 17"/>
          <p:cNvSpPr/>
          <p:nvPr/>
        </p:nvSpPr>
        <p:spPr>
          <a:xfrm>
            <a:off x="9779198" y="2624733"/>
            <a:ext cx="4114919" cy="501015"/>
          </a:xfrm>
          <a:prstGeom prst="rect">
            <a:avLst/>
          </a:prstGeom>
          <a:noFill/>
          <a:ln/>
        </p:spPr>
        <p:txBody>
          <a:bodyPr wrap="squar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reserve [Building Name] [Room Number] [Start Time] [End Time] [Name]</a:t>
            </a:r>
            <a:endParaRPr lang="en-US" sz="1200" dirty="0"/>
          </a:p>
        </p:txBody>
      </p:sp>
      <p:sp>
        <p:nvSpPr>
          <p:cNvPr id="20" name="Shape 18"/>
          <p:cNvSpPr/>
          <p:nvPr/>
        </p:nvSpPr>
        <p:spPr>
          <a:xfrm>
            <a:off x="579715" y="3227308"/>
            <a:ext cx="13470969" cy="704136"/>
          </a:xfrm>
          <a:prstGeom prst="rect">
            <a:avLst/>
          </a:prstGeom>
          <a:solidFill>
            <a:srgbClr val="FFFFFF">
              <a:alpha val="4000"/>
            </a:srgbClr>
          </a:solidFill>
          <a:ln/>
        </p:spPr>
      </p:sp>
      <p:sp>
        <p:nvSpPr>
          <p:cNvPr id="21" name="Text 19"/>
          <p:cNvSpPr/>
          <p:nvPr/>
        </p:nvSpPr>
        <p:spPr>
          <a:xfrm>
            <a:off x="736521" y="3328868"/>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cancel</a:t>
            </a:r>
            <a:endParaRPr lang="en-US" sz="1200" dirty="0"/>
          </a:p>
        </p:txBody>
      </p:sp>
      <p:sp>
        <p:nvSpPr>
          <p:cNvPr id="22" name="Text 20"/>
          <p:cNvSpPr/>
          <p:nvPr/>
        </p:nvSpPr>
        <p:spPr>
          <a:xfrm>
            <a:off x="6128623" y="3328868"/>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Cancels an existing reservation</a:t>
            </a:r>
            <a:endParaRPr lang="en-US" sz="1200" dirty="0"/>
          </a:p>
        </p:txBody>
      </p:sp>
      <p:sp>
        <p:nvSpPr>
          <p:cNvPr id="23" name="Text 21"/>
          <p:cNvSpPr/>
          <p:nvPr/>
        </p:nvSpPr>
        <p:spPr>
          <a:xfrm>
            <a:off x="9779198" y="3328868"/>
            <a:ext cx="4114919" cy="501015"/>
          </a:xfrm>
          <a:prstGeom prst="rect">
            <a:avLst/>
          </a:prstGeom>
          <a:noFill/>
          <a:ln/>
        </p:spPr>
        <p:txBody>
          <a:bodyPr wrap="squar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cancel [Building Name] [Room Number] [Start Time] [End Time] [Name]</a:t>
            </a:r>
            <a:endParaRPr lang="en-US" sz="1200" dirty="0"/>
          </a:p>
        </p:txBody>
      </p:sp>
      <p:sp>
        <p:nvSpPr>
          <p:cNvPr id="24" name="Shape 22"/>
          <p:cNvSpPr/>
          <p:nvPr/>
        </p:nvSpPr>
        <p:spPr>
          <a:xfrm>
            <a:off x="579715" y="3931444"/>
            <a:ext cx="13470969" cy="453628"/>
          </a:xfrm>
          <a:prstGeom prst="rect">
            <a:avLst/>
          </a:prstGeom>
          <a:solidFill>
            <a:srgbClr val="000000">
              <a:alpha val="4000"/>
            </a:srgbClr>
          </a:solidFill>
          <a:ln/>
        </p:spPr>
      </p:sp>
      <p:sp>
        <p:nvSpPr>
          <p:cNvPr id="25" name="Text 23"/>
          <p:cNvSpPr/>
          <p:nvPr/>
        </p:nvSpPr>
        <p:spPr>
          <a:xfrm>
            <a:off x="736521" y="4033004"/>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rooms</a:t>
            </a:r>
            <a:endParaRPr lang="en-US" sz="1200" dirty="0"/>
          </a:p>
        </p:txBody>
      </p:sp>
      <p:sp>
        <p:nvSpPr>
          <p:cNvPr id="26" name="Text 24"/>
          <p:cNvSpPr/>
          <p:nvPr/>
        </p:nvSpPr>
        <p:spPr>
          <a:xfrm>
            <a:off x="6128623" y="4033004"/>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Displays all available rooms</a:t>
            </a:r>
            <a:endParaRPr lang="en-US" sz="1200" dirty="0"/>
          </a:p>
        </p:txBody>
      </p:sp>
      <p:sp>
        <p:nvSpPr>
          <p:cNvPr id="27" name="Text 25"/>
          <p:cNvSpPr/>
          <p:nvPr/>
        </p:nvSpPr>
        <p:spPr>
          <a:xfrm>
            <a:off x="9779198" y="4033004"/>
            <a:ext cx="4114919"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rooms</a:t>
            </a:r>
            <a:endParaRPr lang="en-US" sz="1200" dirty="0"/>
          </a:p>
        </p:txBody>
      </p:sp>
      <p:sp>
        <p:nvSpPr>
          <p:cNvPr id="28" name="Shape 26"/>
          <p:cNvSpPr/>
          <p:nvPr/>
        </p:nvSpPr>
        <p:spPr>
          <a:xfrm>
            <a:off x="579715" y="4385072"/>
            <a:ext cx="13470969" cy="453628"/>
          </a:xfrm>
          <a:prstGeom prst="rect">
            <a:avLst/>
          </a:prstGeom>
          <a:solidFill>
            <a:srgbClr val="FFFFFF">
              <a:alpha val="4000"/>
            </a:srgbClr>
          </a:solidFill>
          <a:ln/>
        </p:spPr>
      </p:sp>
      <p:sp>
        <p:nvSpPr>
          <p:cNvPr id="29" name="Text 27"/>
          <p:cNvSpPr/>
          <p:nvPr/>
        </p:nvSpPr>
        <p:spPr>
          <a:xfrm>
            <a:off x="736521" y="4486632"/>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timeslots</a:t>
            </a:r>
            <a:endParaRPr lang="en-US" sz="1200" dirty="0"/>
          </a:p>
        </p:txBody>
      </p:sp>
      <p:sp>
        <p:nvSpPr>
          <p:cNvPr id="30" name="Text 28"/>
          <p:cNvSpPr/>
          <p:nvPr/>
        </p:nvSpPr>
        <p:spPr>
          <a:xfrm>
            <a:off x="6128623" y="4486632"/>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Displays all reserved time slots</a:t>
            </a:r>
            <a:endParaRPr lang="en-US" sz="1200" dirty="0"/>
          </a:p>
        </p:txBody>
      </p:sp>
      <p:sp>
        <p:nvSpPr>
          <p:cNvPr id="31" name="Text 29"/>
          <p:cNvSpPr/>
          <p:nvPr/>
        </p:nvSpPr>
        <p:spPr>
          <a:xfrm>
            <a:off x="9779198" y="4486632"/>
            <a:ext cx="4114919"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timeslots</a:t>
            </a:r>
            <a:endParaRPr lang="en-US" sz="1200" dirty="0"/>
          </a:p>
        </p:txBody>
      </p:sp>
      <p:sp>
        <p:nvSpPr>
          <p:cNvPr id="32" name="Shape 30"/>
          <p:cNvSpPr/>
          <p:nvPr/>
        </p:nvSpPr>
        <p:spPr>
          <a:xfrm>
            <a:off x="579715" y="4838700"/>
            <a:ext cx="13470969" cy="453628"/>
          </a:xfrm>
          <a:prstGeom prst="rect">
            <a:avLst/>
          </a:prstGeom>
          <a:solidFill>
            <a:srgbClr val="000000">
              <a:alpha val="4000"/>
            </a:srgbClr>
          </a:solidFill>
          <a:ln/>
        </p:spPr>
      </p:sp>
      <p:sp>
        <p:nvSpPr>
          <p:cNvPr id="33" name="Text 31"/>
          <p:cNvSpPr/>
          <p:nvPr/>
        </p:nvSpPr>
        <p:spPr>
          <a:xfrm>
            <a:off x="736521" y="4940260"/>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load</a:t>
            </a:r>
            <a:endParaRPr lang="en-US" sz="1200" dirty="0"/>
          </a:p>
        </p:txBody>
      </p:sp>
      <p:sp>
        <p:nvSpPr>
          <p:cNvPr id="34" name="Text 32"/>
          <p:cNvSpPr/>
          <p:nvPr/>
        </p:nvSpPr>
        <p:spPr>
          <a:xfrm>
            <a:off x="6128623" y="4940260"/>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Loads booking data</a:t>
            </a:r>
            <a:endParaRPr lang="en-US" sz="1200" dirty="0"/>
          </a:p>
        </p:txBody>
      </p:sp>
      <p:sp>
        <p:nvSpPr>
          <p:cNvPr id="35" name="Text 33"/>
          <p:cNvSpPr/>
          <p:nvPr/>
        </p:nvSpPr>
        <p:spPr>
          <a:xfrm>
            <a:off x="9779198" y="4940260"/>
            <a:ext cx="4114919"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load</a:t>
            </a:r>
            <a:endParaRPr lang="en-US" sz="1200" dirty="0"/>
          </a:p>
        </p:txBody>
      </p:sp>
      <p:sp>
        <p:nvSpPr>
          <p:cNvPr id="36" name="Shape 34"/>
          <p:cNvSpPr/>
          <p:nvPr/>
        </p:nvSpPr>
        <p:spPr>
          <a:xfrm>
            <a:off x="579715" y="5292328"/>
            <a:ext cx="13470969" cy="704136"/>
          </a:xfrm>
          <a:prstGeom prst="rect">
            <a:avLst/>
          </a:prstGeom>
          <a:solidFill>
            <a:srgbClr val="FFFFFF">
              <a:alpha val="4000"/>
            </a:srgbClr>
          </a:solidFill>
          <a:ln/>
        </p:spPr>
      </p:sp>
      <p:sp>
        <p:nvSpPr>
          <p:cNvPr id="37" name="Text 35"/>
          <p:cNvSpPr/>
          <p:nvPr/>
        </p:nvSpPr>
        <p:spPr>
          <a:xfrm>
            <a:off x="736521" y="5393888"/>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edit</a:t>
            </a:r>
            <a:endParaRPr lang="en-US" sz="1200" dirty="0"/>
          </a:p>
        </p:txBody>
      </p:sp>
      <p:sp>
        <p:nvSpPr>
          <p:cNvPr id="38" name="Text 36"/>
          <p:cNvSpPr/>
          <p:nvPr/>
        </p:nvSpPr>
        <p:spPr>
          <a:xfrm>
            <a:off x="6128623" y="5393888"/>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Edits an existing reservation</a:t>
            </a:r>
            <a:endParaRPr lang="en-US" sz="1200" dirty="0"/>
          </a:p>
        </p:txBody>
      </p:sp>
      <p:sp>
        <p:nvSpPr>
          <p:cNvPr id="39" name="Text 37"/>
          <p:cNvSpPr/>
          <p:nvPr/>
        </p:nvSpPr>
        <p:spPr>
          <a:xfrm>
            <a:off x="9779198" y="5393888"/>
            <a:ext cx="4114919" cy="501015"/>
          </a:xfrm>
          <a:prstGeom prst="rect">
            <a:avLst/>
          </a:prstGeom>
          <a:noFill/>
          <a:ln/>
        </p:spPr>
        <p:txBody>
          <a:bodyPr wrap="squar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edit [Building Name] [Room Number] [Start Time] [End Time] [Name]</a:t>
            </a:r>
            <a:endParaRPr lang="en-US" sz="1200" dirty="0"/>
          </a:p>
        </p:txBody>
      </p:sp>
      <p:sp>
        <p:nvSpPr>
          <p:cNvPr id="40" name="Shape 38"/>
          <p:cNvSpPr/>
          <p:nvPr/>
        </p:nvSpPr>
        <p:spPr>
          <a:xfrm>
            <a:off x="579715" y="5996464"/>
            <a:ext cx="13470969" cy="453628"/>
          </a:xfrm>
          <a:prstGeom prst="rect">
            <a:avLst/>
          </a:prstGeom>
          <a:solidFill>
            <a:srgbClr val="000000">
              <a:alpha val="4000"/>
            </a:srgbClr>
          </a:solidFill>
          <a:ln/>
        </p:spPr>
      </p:sp>
      <p:sp>
        <p:nvSpPr>
          <p:cNvPr id="41" name="Text 39"/>
          <p:cNvSpPr/>
          <p:nvPr/>
        </p:nvSpPr>
        <p:spPr>
          <a:xfrm>
            <a:off x="736521" y="6098024"/>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save</a:t>
            </a:r>
            <a:endParaRPr lang="en-US" sz="1200" dirty="0"/>
          </a:p>
        </p:txBody>
      </p:sp>
      <p:sp>
        <p:nvSpPr>
          <p:cNvPr id="42" name="Text 40"/>
          <p:cNvSpPr/>
          <p:nvPr/>
        </p:nvSpPr>
        <p:spPr>
          <a:xfrm>
            <a:off x="6128623" y="6098024"/>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Saves booking data</a:t>
            </a:r>
            <a:endParaRPr lang="en-US" sz="1200" dirty="0"/>
          </a:p>
        </p:txBody>
      </p:sp>
      <p:sp>
        <p:nvSpPr>
          <p:cNvPr id="43" name="Text 41"/>
          <p:cNvSpPr/>
          <p:nvPr/>
        </p:nvSpPr>
        <p:spPr>
          <a:xfrm>
            <a:off x="9779198" y="6098024"/>
            <a:ext cx="4114919"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save</a:t>
            </a:r>
            <a:endParaRPr lang="en-US" sz="1200" dirty="0"/>
          </a:p>
        </p:txBody>
      </p:sp>
      <p:sp>
        <p:nvSpPr>
          <p:cNvPr id="44" name="Shape 42"/>
          <p:cNvSpPr/>
          <p:nvPr/>
        </p:nvSpPr>
        <p:spPr>
          <a:xfrm>
            <a:off x="579715" y="6450092"/>
            <a:ext cx="13470969" cy="453628"/>
          </a:xfrm>
          <a:prstGeom prst="rect">
            <a:avLst/>
          </a:prstGeom>
          <a:solidFill>
            <a:srgbClr val="FFFFFF">
              <a:alpha val="4000"/>
            </a:srgbClr>
          </a:solidFill>
          <a:ln/>
        </p:spPr>
      </p:sp>
      <p:sp>
        <p:nvSpPr>
          <p:cNvPr id="45" name="Text 43"/>
          <p:cNvSpPr/>
          <p:nvPr/>
        </p:nvSpPr>
        <p:spPr>
          <a:xfrm>
            <a:off x="736521" y="6551652"/>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logout</a:t>
            </a:r>
            <a:endParaRPr lang="en-US" sz="1200" dirty="0"/>
          </a:p>
        </p:txBody>
      </p:sp>
      <p:sp>
        <p:nvSpPr>
          <p:cNvPr id="46" name="Text 44"/>
          <p:cNvSpPr/>
          <p:nvPr/>
        </p:nvSpPr>
        <p:spPr>
          <a:xfrm>
            <a:off x="6128623" y="6551652"/>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logs out from admin user</a:t>
            </a:r>
            <a:endParaRPr lang="en-US" sz="1200" dirty="0"/>
          </a:p>
        </p:txBody>
      </p:sp>
      <p:sp>
        <p:nvSpPr>
          <p:cNvPr id="47" name="Text 45"/>
          <p:cNvSpPr/>
          <p:nvPr/>
        </p:nvSpPr>
        <p:spPr>
          <a:xfrm>
            <a:off x="9779198" y="6551652"/>
            <a:ext cx="4114919"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logout</a:t>
            </a:r>
            <a:endParaRPr lang="en-US" sz="1200" dirty="0"/>
          </a:p>
        </p:txBody>
      </p:sp>
      <p:sp>
        <p:nvSpPr>
          <p:cNvPr id="48" name="Shape 46"/>
          <p:cNvSpPr/>
          <p:nvPr/>
        </p:nvSpPr>
        <p:spPr>
          <a:xfrm>
            <a:off x="579715" y="6903720"/>
            <a:ext cx="13470969" cy="453628"/>
          </a:xfrm>
          <a:prstGeom prst="rect">
            <a:avLst/>
          </a:prstGeom>
          <a:solidFill>
            <a:srgbClr val="000000">
              <a:alpha val="4000"/>
            </a:srgbClr>
          </a:solidFill>
          <a:ln/>
        </p:spPr>
      </p:sp>
      <p:sp>
        <p:nvSpPr>
          <p:cNvPr id="49" name="Text 47"/>
          <p:cNvSpPr/>
          <p:nvPr/>
        </p:nvSpPr>
        <p:spPr>
          <a:xfrm>
            <a:off x="736521" y="7005280"/>
            <a:ext cx="5071348"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exit</a:t>
            </a:r>
            <a:endParaRPr lang="en-US" sz="1200" dirty="0"/>
          </a:p>
        </p:txBody>
      </p:sp>
      <p:sp>
        <p:nvSpPr>
          <p:cNvPr id="50" name="Text 48"/>
          <p:cNvSpPr/>
          <p:nvPr/>
        </p:nvSpPr>
        <p:spPr>
          <a:xfrm>
            <a:off x="6128623" y="7005280"/>
            <a:ext cx="3329821"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Exits the program</a:t>
            </a:r>
            <a:endParaRPr lang="en-US" sz="1200" dirty="0"/>
          </a:p>
        </p:txBody>
      </p:sp>
      <p:sp>
        <p:nvSpPr>
          <p:cNvPr id="51" name="Text 49"/>
          <p:cNvSpPr/>
          <p:nvPr/>
        </p:nvSpPr>
        <p:spPr>
          <a:xfrm>
            <a:off x="9779198" y="7005280"/>
            <a:ext cx="4114919" cy="250508"/>
          </a:xfrm>
          <a:prstGeom prst="rect">
            <a:avLst/>
          </a:prstGeom>
          <a:noFill/>
          <a:ln/>
        </p:spPr>
        <p:txBody>
          <a:bodyPr wrap="none" lIns="0" tIns="0" rIns="0" bIns="0" rtlCol="0" anchor="t"/>
          <a:lstStyle/>
          <a:p>
            <a:pPr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exit</a:t>
            </a:r>
            <a:endParaRPr lang="en-US" sz="1200" dirty="0"/>
          </a:p>
        </p:txBody>
      </p:sp>
      <p:sp>
        <p:nvSpPr>
          <p:cNvPr id="52" name="Shape 50"/>
          <p:cNvSpPr/>
          <p:nvPr/>
        </p:nvSpPr>
        <p:spPr>
          <a:xfrm>
            <a:off x="579715" y="7357348"/>
            <a:ext cx="13470969" cy="453628"/>
          </a:xfrm>
          <a:prstGeom prst="rect">
            <a:avLst/>
          </a:prstGeom>
          <a:solidFill>
            <a:srgbClr val="FFFFFF">
              <a:alpha val="4000"/>
            </a:srgbClr>
          </a:solidFill>
          <a:ln/>
        </p:spPr>
      </p:sp>
      <p:sp>
        <p:nvSpPr>
          <p:cNvPr id="53" name="Text 51"/>
          <p:cNvSpPr/>
          <p:nvPr/>
        </p:nvSpPr>
        <p:spPr>
          <a:xfrm>
            <a:off x="736521" y="7458908"/>
            <a:ext cx="5071348" cy="250508"/>
          </a:xfrm>
          <a:prstGeom prst="rect">
            <a:avLst/>
          </a:prstGeom>
          <a:noFill/>
          <a:ln/>
        </p:spPr>
        <p:txBody>
          <a:bodyPr wrap="none" lIns="0" tIns="0" rIns="0" bIns="0" rtlCol="0" anchor="t"/>
          <a:lstStyle/>
          <a:p>
            <a:pPr indent="0" marL="0">
              <a:lnSpc>
                <a:spcPts val="1950"/>
              </a:lnSpc>
              <a:buNone/>
            </a:pPr>
            <a:endParaRPr lang="en-US" sz="1200" dirty="0"/>
          </a:p>
        </p:txBody>
      </p:sp>
      <p:sp>
        <p:nvSpPr>
          <p:cNvPr id="54" name="Text 52"/>
          <p:cNvSpPr/>
          <p:nvPr/>
        </p:nvSpPr>
        <p:spPr>
          <a:xfrm>
            <a:off x="6128623" y="7458908"/>
            <a:ext cx="3329821" cy="250508"/>
          </a:xfrm>
          <a:prstGeom prst="rect">
            <a:avLst/>
          </a:prstGeom>
          <a:noFill/>
          <a:ln/>
        </p:spPr>
        <p:txBody>
          <a:bodyPr wrap="none" lIns="0" tIns="0" rIns="0" bIns="0" rtlCol="0" anchor="t"/>
          <a:lstStyle/>
          <a:p>
            <a:pPr indent="0" marL="0">
              <a:lnSpc>
                <a:spcPts val="1950"/>
              </a:lnSpc>
              <a:buNone/>
            </a:pPr>
            <a:endParaRPr lang="en-US" sz="1200" dirty="0"/>
          </a:p>
        </p:txBody>
      </p:sp>
      <p:sp>
        <p:nvSpPr>
          <p:cNvPr id="55" name="Text 53"/>
          <p:cNvSpPr/>
          <p:nvPr/>
        </p:nvSpPr>
        <p:spPr>
          <a:xfrm>
            <a:off x="9779198" y="7458908"/>
            <a:ext cx="4114919" cy="250508"/>
          </a:xfrm>
          <a:prstGeom prst="rect">
            <a:avLst/>
          </a:prstGeom>
          <a:noFill/>
          <a:ln/>
        </p:spPr>
        <p:txBody>
          <a:bodyPr wrap="none" lIns="0" tIns="0" rIns="0" bIns="0" rtlCol="0" anchor="t"/>
          <a:lstStyle/>
          <a:p>
            <a:pPr indent="0" marL="0">
              <a:lnSpc>
                <a:spcPts val="1950"/>
              </a:lnSpc>
              <a:buNone/>
            </a:pP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4606" y="514350"/>
            <a:ext cx="4676180" cy="584597"/>
          </a:xfrm>
          <a:prstGeom prst="rect">
            <a:avLst/>
          </a:prstGeom>
          <a:noFill/>
          <a:ln/>
        </p:spPr>
        <p:txBody>
          <a:bodyPr wrap="none" lIns="0" tIns="0" rIns="0" bIns="0" rtlCol="0" anchor="t"/>
          <a:lstStyle/>
          <a:p>
            <a:pPr indent="0" marL="0">
              <a:lnSpc>
                <a:spcPts val="4600"/>
              </a:lnSpc>
              <a:buNone/>
            </a:pPr>
            <a:r>
              <a:rPr lang="en-US" sz="3650" dirty="0">
                <a:solidFill>
                  <a:srgbClr val="F2F0F4"/>
                </a:solidFill>
                <a:latin typeface="Montserrat" pitchFamily="34" charset="0"/>
                <a:ea typeface="Montserrat" pitchFamily="34" charset="-122"/>
                <a:cs typeface="Montserrat" pitchFamily="34" charset="-120"/>
              </a:rPr>
              <a:t>Key Data Structures</a:t>
            </a:r>
            <a:endParaRPr lang="en-US" sz="3650" dirty="0"/>
          </a:p>
        </p:txBody>
      </p:sp>
      <p:sp>
        <p:nvSpPr>
          <p:cNvPr id="3" name="Shape 1"/>
          <p:cNvSpPr/>
          <p:nvPr/>
        </p:nvSpPr>
        <p:spPr>
          <a:xfrm>
            <a:off x="654606" y="1379458"/>
            <a:ext cx="4315658" cy="6491764"/>
          </a:xfrm>
          <a:prstGeom prst="roundRect">
            <a:avLst>
              <a:gd name="adj" fmla="val 1820"/>
            </a:avLst>
          </a:prstGeom>
          <a:solidFill>
            <a:srgbClr val="31136C"/>
          </a:solidFill>
          <a:ln w="7620">
            <a:solidFill>
              <a:srgbClr val="4A2C85"/>
            </a:solidFill>
            <a:prstDash val="solid"/>
          </a:ln>
        </p:spPr>
      </p:sp>
      <p:sp>
        <p:nvSpPr>
          <p:cNvPr id="4" name="Text 2"/>
          <p:cNvSpPr/>
          <p:nvPr/>
        </p:nvSpPr>
        <p:spPr>
          <a:xfrm>
            <a:off x="849273" y="1574125"/>
            <a:ext cx="2338030" cy="292298"/>
          </a:xfrm>
          <a:prstGeom prst="rect">
            <a:avLst/>
          </a:prstGeom>
          <a:noFill/>
          <a:ln/>
        </p:spPr>
        <p:txBody>
          <a:bodyPr wrap="none" lIns="0" tIns="0" rIns="0" bIns="0" rtlCol="0" anchor="t"/>
          <a:lstStyle/>
          <a:p>
            <a:pPr indent="0" marL="0">
              <a:lnSpc>
                <a:spcPts val="2300"/>
              </a:lnSpc>
              <a:buNone/>
            </a:pPr>
            <a:r>
              <a:rPr lang="en-US" sz="1800" dirty="0">
                <a:solidFill>
                  <a:srgbClr val="DCD7E5"/>
                </a:solidFill>
                <a:latin typeface="Montserrat" pitchFamily="34" charset="0"/>
                <a:ea typeface="Montserrat" pitchFamily="34" charset="-122"/>
                <a:cs typeface="Montserrat" pitchFamily="34" charset="-120"/>
              </a:rPr>
              <a:t>Room Structure</a:t>
            </a:r>
            <a:endParaRPr lang="en-US" sz="1800" dirty="0"/>
          </a:p>
        </p:txBody>
      </p:sp>
      <p:pic>
        <p:nvPicPr>
          <p:cNvPr id="5" name="Image 0" descr="preencoded.png">    </p:cNvPr>
          <p:cNvPicPr>
            <a:picLocks noChangeAspect="1"/>
          </p:cNvPicPr>
          <p:nvPr/>
        </p:nvPicPr>
        <p:blipFill>
          <a:blip r:embed="rId1"/>
          <a:stretch>
            <a:fillRect/>
          </a:stretch>
        </p:blipFill>
        <p:spPr>
          <a:xfrm>
            <a:off x="849273" y="2076807"/>
            <a:ext cx="2441972" cy="1099661"/>
          </a:xfrm>
          <a:prstGeom prst="rect">
            <a:avLst/>
          </a:prstGeom>
        </p:spPr>
      </p:pic>
      <p:sp>
        <p:nvSpPr>
          <p:cNvPr id="6" name="Text 3"/>
          <p:cNvSpPr/>
          <p:nvPr/>
        </p:nvSpPr>
        <p:spPr>
          <a:xfrm>
            <a:off x="849273" y="3386852"/>
            <a:ext cx="3926324" cy="1196816"/>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The Room structure represents a room with its building name, room ID, and the count of rooms. This structure is essential for keeping track of available spaces within the building.</a:t>
            </a:r>
            <a:endParaRPr lang="en-US" sz="1450" dirty="0"/>
          </a:p>
        </p:txBody>
      </p:sp>
      <p:sp>
        <p:nvSpPr>
          <p:cNvPr id="7" name="Shape 4"/>
          <p:cNvSpPr/>
          <p:nvPr/>
        </p:nvSpPr>
        <p:spPr>
          <a:xfrm>
            <a:off x="5157311" y="1379458"/>
            <a:ext cx="4315658" cy="6491764"/>
          </a:xfrm>
          <a:prstGeom prst="roundRect">
            <a:avLst>
              <a:gd name="adj" fmla="val 1820"/>
            </a:avLst>
          </a:prstGeom>
          <a:solidFill>
            <a:srgbClr val="31136C"/>
          </a:solidFill>
          <a:ln w="7620">
            <a:solidFill>
              <a:srgbClr val="4A2C85"/>
            </a:solidFill>
            <a:prstDash val="solid"/>
          </a:ln>
        </p:spPr>
      </p:sp>
      <p:sp>
        <p:nvSpPr>
          <p:cNvPr id="8" name="Text 5"/>
          <p:cNvSpPr/>
          <p:nvPr/>
        </p:nvSpPr>
        <p:spPr>
          <a:xfrm>
            <a:off x="5351978" y="1574125"/>
            <a:ext cx="2338030" cy="292298"/>
          </a:xfrm>
          <a:prstGeom prst="rect">
            <a:avLst/>
          </a:prstGeom>
          <a:noFill/>
          <a:ln/>
        </p:spPr>
        <p:txBody>
          <a:bodyPr wrap="none" lIns="0" tIns="0" rIns="0" bIns="0" rtlCol="0" anchor="t"/>
          <a:lstStyle/>
          <a:p>
            <a:pPr indent="0" marL="0">
              <a:lnSpc>
                <a:spcPts val="2300"/>
              </a:lnSpc>
              <a:buNone/>
            </a:pPr>
            <a:r>
              <a:rPr lang="en-US" sz="1800" dirty="0">
                <a:solidFill>
                  <a:srgbClr val="DCD7E5"/>
                </a:solidFill>
                <a:latin typeface="Montserrat" pitchFamily="34" charset="0"/>
                <a:ea typeface="Montserrat" pitchFamily="34" charset="-122"/>
                <a:cs typeface="Montserrat" pitchFamily="34" charset="-120"/>
              </a:rPr>
              <a:t>TimeSlot Structure</a:t>
            </a:r>
            <a:endParaRPr lang="en-US" sz="1800" dirty="0"/>
          </a:p>
        </p:txBody>
      </p:sp>
      <p:pic>
        <p:nvPicPr>
          <p:cNvPr id="9" name="Image 1" descr="preencoded.png">    </p:cNvPr>
          <p:cNvPicPr>
            <a:picLocks noChangeAspect="1"/>
          </p:cNvPicPr>
          <p:nvPr/>
        </p:nvPicPr>
        <p:blipFill>
          <a:blip r:embed="rId2"/>
          <a:stretch>
            <a:fillRect/>
          </a:stretch>
        </p:blipFill>
        <p:spPr>
          <a:xfrm>
            <a:off x="5351978" y="2076807"/>
            <a:ext cx="3926324" cy="2400300"/>
          </a:xfrm>
          <a:prstGeom prst="rect">
            <a:avLst/>
          </a:prstGeom>
        </p:spPr>
      </p:pic>
      <p:sp>
        <p:nvSpPr>
          <p:cNvPr id="10" name="Text 6"/>
          <p:cNvSpPr/>
          <p:nvPr/>
        </p:nvSpPr>
        <p:spPr>
          <a:xfrm>
            <a:off x="5351978" y="4687491"/>
            <a:ext cx="3926324" cy="1496020"/>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The TimeSlot structure represents a reservation with details about the building, room, start and end times, the name of the person reserving it, and a count of time slots. This structure allows for efficient management of bookings.</a:t>
            </a:r>
            <a:endParaRPr lang="en-US" sz="1450" dirty="0"/>
          </a:p>
        </p:txBody>
      </p:sp>
      <p:sp>
        <p:nvSpPr>
          <p:cNvPr id="11" name="Shape 7"/>
          <p:cNvSpPr/>
          <p:nvPr/>
        </p:nvSpPr>
        <p:spPr>
          <a:xfrm>
            <a:off x="9660017" y="1379458"/>
            <a:ext cx="4315658" cy="6491764"/>
          </a:xfrm>
          <a:prstGeom prst="roundRect">
            <a:avLst>
              <a:gd name="adj" fmla="val 1820"/>
            </a:avLst>
          </a:prstGeom>
          <a:solidFill>
            <a:srgbClr val="31136C"/>
          </a:solidFill>
          <a:ln w="7620">
            <a:solidFill>
              <a:srgbClr val="4A2C85"/>
            </a:solidFill>
            <a:prstDash val="solid"/>
          </a:ln>
        </p:spPr>
      </p:sp>
      <p:sp>
        <p:nvSpPr>
          <p:cNvPr id="12" name="Text 8"/>
          <p:cNvSpPr/>
          <p:nvPr/>
        </p:nvSpPr>
        <p:spPr>
          <a:xfrm>
            <a:off x="9854684" y="1574125"/>
            <a:ext cx="2338030" cy="292298"/>
          </a:xfrm>
          <a:prstGeom prst="rect">
            <a:avLst/>
          </a:prstGeom>
          <a:noFill/>
          <a:ln/>
        </p:spPr>
        <p:txBody>
          <a:bodyPr wrap="none" lIns="0" tIns="0" rIns="0" bIns="0" rtlCol="0" anchor="t"/>
          <a:lstStyle/>
          <a:p>
            <a:pPr indent="0" marL="0">
              <a:lnSpc>
                <a:spcPts val="2300"/>
              </a:lnSpc>
              <a:buNone/>
            </a:pPr>
            <a:r>
              <a:rPr lang="en-US" sz="1800" dirty="0">
                <a:solidFill>
                  <a:srgbClr val="DCD7E5"/>
                </a:solidFill>
                <a:latin typeface="Montserrat" pitchFamily="34" charset="0"/>
                <a:ea typeface="Montserrat" pitchFamily="34" charset="-122"/>
                <a:cs typeface="Montserrat" pitchFamily="34" charset="-120"/>
              </a:rPr>
              <a:t>Global Variables</a:t>
            </a:r>
            <a:endParaRPr lang="en-US" sz="1800" dirty="0"/>
          </a:p>
        </p:txBody>
      </p:sp>
      <p:pic>
        <p:nvPicPr>
          <p:cNvPr id="13" name="Image 2" descr="preencoded.png">    </p:cNvPr>
          <p:cNvPicPr>
            <a:picLocks noChangeAspect="1"/>
          </p:cNvPicPr>
          <p:nvPr/>
        </p:nvPicPr>
        <p:blipFill>
          <a:blip r:embed="rId3"/>
          <a:stretch>
            <a:fillRect/>
          </a:stretch>
        </p:blipFill>
        <p:spPr>
          <a:xfrm>
            <a:off x="9854684" y="2076807"/>
            <a:ext cx="3926324" cy="2103715"/>
          </a:xfrm>
          <a:prstGeom prst="rect">
            <a:avLst/>
          </a:prstGeom>
        </p:spPr>
      </p:pic>
      <p:pic>
        <p:nvPicPr>
          <p:cNvPr id="14" name="Image 3" descr="preencoded.png">    </p:cNvPr>
          <p:cNvPicPr>
            <a:picLocks noChangeAspect="1"/>
          </p:cNvPicPr>
          <p:nvPr/>
        </p:nvPicPr>
        <p:blipFill>
          <a:blip r:embed="rId4"/>
          <a:stretch>
            <a:fillRect/>
          </a:stretch>
        </p:blipFill>
        <p:spPr>
          <a:xfrm>
            <a:off x="9854684" y="4390906"/>
            <a:ext cx="3926324" cy="1579245"/>
          </a:xfrm>
          <a:prstGeom prst="rect">
            <a:avLst/>
          </a:prstGeom>
        </p:spPr>
      </p:pic>
      <p:sp>
        <p:nvSpPr>
          <p:cNvPr id="15" name="Text 9"/>
          <p:cNvSpPr/>
          <p:nvPr/>
        </p:nvSpPr>
        <p:spPr>
          <a:xfrm>
            <a:off x="9854684" y="6180534"/>
            <a:ext cx="3926324" cy="1496020"/>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The program uses arrays rooms and timeslots to store rooms and reservations respectively. Counters roomCount and timeSlotCount track the number of rooms and reservations. An integer key is used for password authentication.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3178" y="521851"/>
            <a:ext cx="4737616" cy="592098"/>
          </a:xfrm>
          <a:prstGeom prst="rect">
            <a:avLst/>
          </a:prstGeom>
          <a:noFill/>
          <a:ln/>
        </p:spPr>
        <p:txBody>
          <a:bodyPr wrap="none" lIns="0" tIns="0" rIns="0" bIns="0" rtlCol="0" anchor="t"/>
          <a:lstStyle/>
          <a:p>
            <a:pPr indent="0" marL="0">
              <a:lnSpc>
                <a:spcPts val="4650"/>
              </a:lnSpc>
              <a:buNone/>
            </a:pPr>
            <a:r>
              <a:rPr lang="en-US" sz="3700" dirty="0">
                <a:solidFill>
                  <a:srgbClr val="F2F0F4"/>
                </a:solidFill>
                <a:latin typeface="Montserrat" pitchFamily="34" charset="0"/>
                <a:ea typeface="Montserrat" pitchFamily="34" charset="-122"/>
                <a:cs typeface="Montserrat" pitchFamily="34" charset="-120"/>
              </a:rPr>
              <a:t>Core Functions</a:t>
            </a:r>
            <a:endParaRPr lang="en-US" sz="3700" dirty="0"/>
          </a:p>
        </p:txBody>
      </p:sp>
      <p:sp>
        <p:nvSpPr>
          <p:cNvPr id="3" name="Text 1"/>
          <p:cNvSpPr/>
          <p:nvPr/>
        </p:nvSpPr>
        <p:spPr>
          <a:xfrm>
            <a:off x="663178" y="1398151"/>
            <a:ext cx="13304044" cy="303252"/>
          </a:xfrm>
          <a:prstGeom prst="rect">
            <a:avLst/>
          </a:prstGeom>
          <a:noFill/>
          <a:ln/>
        </p:spPr>
        <p:txBody>
          <a:bodyPr wrap="non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1.Room Management</a:t>
            </a:r>
            <a:endParaRPr lang="en-US" sz="1450" dirty="0"/>
          </a:p>
        </p:txBody>
      </p:sp>
      <p:sp>
        <p:nvSpPr>
          <p:cNvPr id="4" name="Text 2"/>
          <p:cNvSpPr/>
          <p:nvPr/>
        </p:nvSpPr>
        <p:spPr>
          <a:xfrm>
            <a:off x="663178" y="1914525"/>
            <a:ext cx="13304044" cy="606504"/>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The addRoom function adds a new room after verifying the admin password. The removeRoom function removes an existing room after password verification. These functions ensure proper control over the available spaces.</a:t>
            </a:r>
            <a:endParaRPr lang="en-US" sz="1450" dirty="0"/>
          </a:p>
        </p:txBody>
      </p:sp>
      <p:pic>
        <p:nvPicPr>
          <p:cNvPr id="5" name="Image 0" descr="preencoded.png">    </p:cNvPr>
          <p:cNvPicPr>
            <a:picLocks noChangeAspect="1"/>
          </p:cNvPicPr>
          <p:nvPr/>
        </p:nvPicPr>
        <p:blipFill>
          <a:blip r:embed="rId1"/>
          <a:stretch>
            <a:fillRect/>
          </a:stretch>
        </p:blipFill>
        <p:spPr>
          <a:xfrm>
            <a:off x="2809637" y="2947273"/>
            <a:ext cx="4274463" cy="3657362"/>
          </a:xfrm>
          <a:prstGeom prst="rect">
            <a:avLst/>
          </a:prstGeom>
        </p:spPr>
      </p:pic>
      <p:pic>
        <p:nvPicPr>
          <p:cNvPr id="6" name="Image 1" descr="preencoded.png">    </p:cNvPr>
          <p:cNvPicPr>
            <a:picLocks noChangeAspect="1"/>
          </p:cNvPicPr>
          <p:nvPr/>
        </p:nvPicPr>
        <p:blipFill>
          <a:blip r:embed="rId2"/>
          <a:stretch>
            <a:fillRect/>
          </a:stretch>
        </p:blipFill>
        <p:spPr>
          <a:xfrm>
            <a:off x="7553920" y="2947273"/>
            <a:ext cx="4274463" cy="45472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506730"/>
            <a:ext cx="13486209" cy="222052"/>
          </a:xfrm>
          <a:prstGeom prst="rect">
            <a:avLst/>
          </a:prstGeom>
          <a:noFill/>
          <a:ln/>
        </p:spPr>
        <p:txBody>
          <a:bodyPr wrap="none" lIns="0" tIns="0" rIns="0" bIns="0" rtlCol="0" anchor="t"/>
          <a:lstStyle/>
          <a:p>
            <a:pPr indent="0" marL="0">
              <a:lnSpc>
                <a:spcPts val="1700"/>
              </a:lnSpc>
              <a:buNone/>
            </a:pPr>
            <a:r>
              <a:rPr lang="en-US" sz="1050" dirty="0">
                <a:solidFill>
                  <a:srgbClr val="DCD7E5"/>
                </a:solidFill>
                <a:latin typeface="Heebo Light" pitchFamily="34" charset="0"/>
                <a:ea typeface="Heebo Light" pitchFamily="34" charset="-122"/>
                <a:cs typeface="Heebo Light" pitchFamily="34" charset="-120"/>
              </a:rPr>
              <a:t>2.Reservation Handling</a:t>
            </a:r>
            <a:endParaRPr lang="en-US" sz="1050" dirty="0"/>
          </a:p>
        </p:txBody>
      </p:sp>
      <p:sp>
        <p:nvSpPr>
          <p:cNvPr id="3" name="Text 1"/>
          <p:cNvSpPr/>
          <p:nvPr/>
        </p:nvSpPr>
        <p:spPr>
          <a:xfrm>
            <a:off x="572095" y="884992"/>
            <a:ext cx="13486209" cy="444103"/>
          </a:xfrm>
          <a:prstGeom prst="rect">
            <a:avLst/>
          </a:prstGeom>
          <a:noFill/>
          <a:ln/>
        </p:spPr>
        <p:txBody>
          <a:bodyPr wrap="square" lIns="0" tIns="0" rIns="0" bIns="0" rtlCol="0" anchor="t"/>
          <a:lstStyle/>
          <a:p>
            <a:pPr indent="0" marL="0">
              <a:lnSpc>
                <a:spcPts val="1700"/>
              </a:lnSpc>
              <a:buNone/>
            </a:pPr>
            <a:r>
              <a:rPr lang="en-US" sz="1050" dirty="0">
                <a:solidFill>
                  <a:srgbClr val="DCD7E5"/>
                </a:solidFill>
                <a:latin typeface="Heebo Light" pitchFamily="34" charset="0"/>
                <a:ea typeface="Heebo Light" pitchFamily="34" charset="-122"/>
                <a:cs typeface="Heebo Light" pitchFamily="34" charset="-120"/>
              </a:rPr>
              <a:t>The reserveRoom function reserves a room for a specific time slot if it exists and does not overlap with existing reservations. The cancelRoom function cancels an existing reservation based on building name, room ID, start time, and end time.</a:t>
            </a:r>
            <a:endParaRPr lang="en-US" sz="1050" dirty="0"/>
          </a:p>
        </p:txBody>
      </p:sp>
      <p:pic>
        <p:nvPicPr>
          <p:cNvPr id="4" name="Image 0" descr="preencoded.png">    </p:cNvPr>
          <p:cNvPicPr>
            <a:picLocks noChangeAspect="1"/>
          </p:cNvPicPr>
          <p:nvPr/>
        </p:nvPicPr>
        <p:blipFill>
          <a:blip r:embed="rId1"/>
          <a:stretch>
            <a:fillRect/>
          </a:stretch>
        </p:blipFill>
        <p:spPr>
          <a:xfrm>
            <a:off x="572095" y="1485305"/>
            <a:ext cx="6596539" cy="5985510"/>
          </a:xfrm>
          <a:prstGeom prst="rect">
            <a:avLst/>
          </a:prstGeom>
        </p:spPr>
      </p:pic>
      <p:sp>
        <p:nvSpPr>
          <p:cNvPr id="5" name="Text 2"/>
          <p:cNvSpPr/>
          <p:nvPr/>
        </p:nvSpPr>
        <p:spPr>
          <a:xfrm>
            <a:off x="572095" y="7627025"/>
            <a:ext cx="13486209" cy="222052"/>
          </a:xfrm>
          <a:prstGeom prst="rect">
            <a:avLst/>
          </a:prstGeom>
          <a:noFill/>
          <a:ln/>
        </p:spPr>
        <p:txBody>
          <a:bodyPr wrap="none" lIns="0" tIns="0" rIns="0" bIns="0" rtlCol="0" anchor="t"/>
          <a:lstStyle/>
          <a:p>
            <a:pPr indent="0" marL="0">
              <a:lnSpc>
                <a:spcPts val="1700"/>
              </a:lnSpc>
              <a:buNone/>
            </a:pP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4241" y="466844"/>
            <a:ext cx="2122289" cy="265271"/>
          </a:xfrm>
          <a:prstGeom prst="rect">
            <a:avLst/>
          </a:prstGeom>
          <a:noFill/>
          <a:ln/>
        </p:spPr>
        <p:txBody>
          <a:bodyPr wrap="none" lIns="0" tIns="0" rIns="0" bIns="0" rtlCol="0" anchor="t"/>
          <a:lstStyle/>
          <a:p>
            <a:pPr indent="0" marL="0">
              <a:lnSpc>
                <a:spcPts val="2050"/>
              </a:lnSpc>
              <a:buNone/>
            </a:pPr>
            <a:r>
              <a:rPr lang="en-US" sz="1650" dirty="0">
                <a:solidFill>
                  <a:srgbClr val="F2F0F4"/>
                </a:solidFill>
                <a:latin typeface="Montserrat" pitchFamily="34" charset="0"/>
                <a:ea typeface="Montserrat" pitchFamily="34" charset="-122"/>
                <a:cs typeface="Montserrat" pitchFamily="34" charset="-120"/>
              </a:rPr>
              <a:t>Display Functions</a:t>
            </a:r>
            <a:endParaRPr lang="en-US" sz="1650" dirty="0"/>
          </a:p>
        </p:txBody>
      </p:sp>
      <p:sp>
        <p:nvSpPr>
          <p:cNvPr id="3" name="Text 1"/>
          <p:cNvSpPr/>
          <p:nvPr/>
        </p:nvSpPr>
        <p:spPr>
          <a:xfrm>
            <a:off x="594241" y="1071682"/>
            <a:ext cx="13441918" cy="543163"/>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The displayRooms and displayTimeSlots functions called by the rooms and timeslots command respectively are used to display the list of added rooms and the list of reserved timeslots respectively. </a:t>
            </a:r>
            <a:endParaRPr lang="en-US" sz="1300" dirty="0"/>
          </a:p>
        </p:txBody>
      </p:sp>
      <p:pic>
        <p:nvPicPr>
          <p:cNvPr id="4" name="Image 0" descr="preencoded.png">    </p:cNvPr>
          <p:cNvPicPr>
            <a:picLocks noChangeAspect="1"/>
          </p:cNvPicPr>
          <p:nvPr/>
        </p:nvPicPr>
        <p:blipFill>
          <a:blip r:embed="rId1"/>
          <a:stretch>
            <a:fillRect/>
          </a:stretch>
        </p:blipFill>
        <p:spPr>
          <a:xfrm>
            <a:off x="594241" y="1805821"/>
            <a:ext cx="11895892" cy="6133624"/>
          </a:xfrm>
          <a:prstGeom prst="rect">
            <a:avLst/>
          </a:prstGeom>
        </p:spPr>
      </p:pic>
      <p:sp>
        <p:nvSpPr>
          <p:cNvPr id="5" name="Text 2"/>
          <p:cNvSpPr/>
          <p:nvPr/>
        </p:nvSpPr>
        <p:spPr>
          <a:xfrm>
            <a:off x="594241" y="8130421"/>
            <a:ext cx="13441918" cy="271582"/>
          </a:xfrm>
          <a:prstGeom prst="rect">
            <a:avLst/>
          </a:prstGeom>
          <a:noFill/>
          <a:ln/>
        </p:spPr>
        <p:txBody>
          <a:bodyPr wrap="none" lIns="0" tIns="0" rIns="0" bIns="0" rtlCol="0" anchor="t"/>
          <a:lstStyle/>
          <a:p>
            <a:pPr indent="0" marL="0">
              <a:lnSpc>
                <a:spcPts val="2100"/>
              </a:lnSpc>
              <a:buNone/>
            </a:pP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0669" y="465653"/>
            <a:ext cx="4219218" cy="527447"/>
          </a:xfrm>
          <a:prstGeom prst="rect">
            <a:avLst/>
          </a:prstGeom>
          <a:noFill/>
          <a:ln/>
        </p:spPr>
        <p:txBody>
          <a:bodyPr wrap="none" lIns="0" tIns="0" rIns="0" bIns="0" rtlCol="0" anchor="t"/>
          <a:lstStyle/>
          <a:p>
            <a:pPr indent="0" marL="0">
              <a:lnSpc>
                <a:spcPts val="4150"/>
              </a:lnSpc>
              <a:buNone/>
            </a:pPr>
            <a:r>
              <a:rPr lang="en-US" sz="3300" dirty="0">
                <a:solidFill>
                  <a:srgbClr val="F2F0F4"/>
                </a:solidFill>
                <a:latin typeface="Montserrat" pitchFamily="34" charset="0"/>
                <a:ea typeface="Montserrat" pitchFamily="34" charset="-122"/>
                <a:cs typeface="Montserrat" pitchFamily="34" charset="-120"/>
              </a:rPr>
              <a:t>File Operations</a:t>
            </a:r>
            <a:endParaRPr lang="en-US" sz="3300" dirty="0"/>
          </a:p>
        </p:txBody>
      </p:sp>
      <p:sp>
        <p:nvSpPr>
          <p:cNvPr id="3" name="Text 1"/>
          <p:cNvSpPr/>
          <p:nvPr/>
        </p:nvSpPr>
        <p:spPr>
          <a:xfrm>
            <a:off x="590669" y="1330523"/>
            <a:ext cx="13449062" cy="269915"/>
          </a:xfrm>
          <a:prstGeom prst="rect">
            <a:avLst/>
          </a:prstGeom>
          <a:noFill/>
          <a:ln/>
        </p:spPr>
        <p:txBody>
          <a:bodyPr wrap="none" lIns="0" tIns="0" rIns="0" bIns="0" rtlCol="0" anchor="t"/>
          <a:lstStyle/>
          <a:p>
            <a:pPr indent="0" marL="0">
              <a:lnSpc>
                <a:spcPts val="2100"/>
              </a:lnSpc>
              <a:buNone/>
            </a:pPr>
            <a:endParaRPr lang="en-US" sz="1300" dirty="0"/>
          </a:p>
        </p:txBody>
      </p:sp>
      <p:sp>
        <p:nvSpPr>
          <p:cNvPr id="4" name="Text 2"/>
          <p:cNvSpPr/>
          <p:nvPr/>
        </p:nvSpPr>
        <p:spPr>
          <a:xfrm>
            <a:off x="590669" y="1790224"/>
            <a:ext cx="13449062" cy="539829"/>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The load function loads previously saved room and timeslot data from files. The save function saves current room and timeslot data to files. These functions allow for persistent storage of room data across sessions, ensuring that information is not lost between program runs.</a:t>
            </a:r>
            <a:endParaRPr lang="en-US" sz="1300" dirty="0"/>
          </a:p>
        </p:txBody>
      </p:sp>
      <p:pic>
        <p:nvPicPr>
          <p:cNvPr id="5" name="Image 0" descr="preencoded.png">    </p:cNvPr>
          <p:cNvPicPr>
            <a:picLocks noChangeAspect="1"/>
          </p:cNvPicPr>
          <p:nvPr/>
        </p:nvPicPr>
        <p:blipFill>
          <a:blip r:embed="rId1"/>
          <a:stretch>
            <a:fillRect/>
          </a:stretch>
        </p:blipFill>
        <p:spPr>
          <a:xfrm>
            <a:off x="3302675" y="2709624"/>
            <a:ext cx="3806666" cy="3618428"/>
          </a:xfrm>
          <a:prstGeom prst="rect">
            <a:avLst/>
          </a:prstGeom>
        </p:spPr>
      </p:pic>
      <p:pic>
        <p:nvPicPr>
          <p:cNvPr id="6" name="Image 1" descr="preencoded.png">    </p:cNvPr>
          <p:cNvPicPr>
            <a:picLocks noChangeAspect="1"/>
          </p:cNvPicPr>
          <p:nvPr/>
        </p:nvPicPr>
        <p:blipFill>
          <a:blip r:embed="rId2"/>
          <a:stretch>
            <a:fillRect/>
          </a:stretch>
        </p:blipFill>
        <p:spPr>
          <a:xfrm>
            <a:off x="7528679" y="2709624"/>
            <a:ext cx="4658678" cy="4404717"/>
          </a:xfrm>
          <a:prstGeom prst="rect">
            <a:avLst/>
          </a:prstGeom>
        </p:spPr>
      </p:pic>
      <p:sp>
        <p:nvSpPr>
          <p:cNvPr id="7" name="Text 3"/>
          <p:cNvSpPr/>
          <p:nvPr/>
        </p:nvSpPr>
        <p:spPr>
          <a:xfrm>
            <a:off x="590669" y="7493913"/>
            <a:ext cx="13449062" cy="269915"/>
          </a:xfrm>
          <a:prstGeom prst="rect">
            <a:avLst/>
          </a:prstGeom>
          <a:noFill/>
          <a:ln/>
        </p:spPr>
        <p:txBody>
          <a:bodyPr wrap="none" lIns="0" tIns="0" rIns="0" bIns="0" rtlCol="0" anchor="t"/>
          <a:lstStyle/>
          <a:p>
            <a:pPr indent="0" marL="0">
              <a:lnSpc>
                <a:spcPts val="2100"/>
              </a:lnSpc>
              <a:buNone/>
            </a:pP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616035"/>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User Guidance</a:t>
            </a:r>
            <a:endParaRPr lang="en-US" sz="4850" dirty="0"/>
          </a:p>
        </p:txBody>
      </p:sp>
      <p:sp>
        <p:nvSpPr>
          <p:cNvPr id="3" name="Text 1"/>
          <p:cNvSpPr/>
          <p:nvPr/>
        </p:nvSpPr>
        <p:spPr>
          <a:xfrm>
            <a:off x="864037" y="2881313"/>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The help function displays available commands for user guidance. This feature assists users in navigating the system and understanding the available options for managing room reservations.</a:t>
            </a:r>
            <a:endParaRPr lang="en-US" sz="1900" dirty="0"/>
          </a:p>
        </p:txBody>
      </p:sp>
      <p:pic>
        <p:nvPicPr>
          <p:cNvPr id="4" name="Image 0" descr="preencoded.png">    </p:cNvPr>
          <p:cNvPicPr>
            <a:picLocks noChangeAspect="1"/>
          </p:cNvPicPr>
          <p:nvPr/>
        </p:nvPicPr>
        <p:blipFill>
          <a:blip r:embed="rId1"/>
          <a:stretch>
            <a:fillRect/>
          </a:stretch>
        </p:blipFill>
        <p:spPr>
          <a:xfrm>
            <a:off x="864037" y="3949065"/>
            <a:ext cx="12902327" cy="26643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9734" y="573405"/>
            <a:ext cx="2898219" cy="325755"/>
          </a:xfrm>
          <a:prstGeom prst="rect">
            <a:avLst/>
          </a:prstGeom>
          <a:noFill/>
          <a:ln/>
        </p:spPr>
        <p:txBody>
          <a:bodyPr wrap="none" lIns="0" tIns="0" rIns="0" bIns="0" rtlCol="0" anchor="t"/>
          <a:lstStyle/>
          <a:p>
            <a:pPr indent="0" marL="0">
              <a:lnSpc>
                <a:spcPts val="2550"/>
              </a:lnSpc>
              <a:buNone/>
            </a:pPr>
            <a:r>
              <a:rPr lang="en-US" sz="2050" dirty="0">
                <a:solidFill>
                  <a:srgbClr val="F2F0F4"/>
                </a:solidFill>
                <a:latin typeface="Montserrat" pitchFamily="34" charset="0"/>
                <a:ea typeface="Montserrat" pitchFamily="34" charset="-122"/>
                <a:cs typeface="Montserrat" pitchFamily="34" charset="-120"/>
              </a:rPr>
              <a:t>Command Processing</a:t>
            </a:r>
            <a:endParaRPr lang="en-US" sz="2050" dirty="0"/>
          </a:p>
        </p:txBody>
      </p:sp>
      <p:sp>
        <p:nvSpPr>
          <p:cNvPr id="3" name="Text 1"/>
          <p:cNvSpPr/>
          <p:nvPr/>
        </p:nvSpPr>
        <p:spPr>
          <a:xfrm>
            <a:off x="729734" y="1316117"/>
            <a:ext cx="13170932" cy="666988"/>
          </a:xfrm>
          <a:prstGeom prst="rect">
            <a:avLst/>
          </a:prstGeom>
          <a:noFill/>
          <a:ln/>
        </p:spPr>
        <p:txBody>
          <a:bodyPr wrap="square" lIns="0" tIns="0" rIns="0" bIns="0" rtlCol="0" anchor="t"/>
          <a:lstStyle/>
          <a:p>
            <a:pPr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The processInstruction function parses user input commands and calls the appropriate functions based on the command. This function serves as the central hub for interpreting user instructions and executing the corresponding actions.</a:t>
            </a:r>
            <a:endParaRPr lang="en-US" sz="1600" dirty="0"/>
          </a:p>
        </p:txBody>
      </p:sp>
      <p:pic>
        <p:nvPicPr>
          <p:cNvPr id="4" name="Image 0" descr="preencoded.png">    </p:cNvPr>
          <p:cNvPicPr>
            <a:picLocks noChangeAspect="1"/>
          </p:cNvPicPr>
          <p:nvPr/>
        </p:nvPicPr>
        <p:blipFill>
          <a:blip r:embed="rId1"/>
          <a:stretch>
            <a:fillRect/>
          </a:stretch>
        </p:blipFill>
        <p:spPr>
          <a:xfrm>
            <a:off x="4005977" y="2217658"/>
            <a:ext cx="6618327" cy="54421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4147" y="982266"/>
            <a:ext cx="6545104" cy="709136"/>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Security and Validation</a:t>
            </a:r>
            <a:endParaRPr lang="en-US" sz="4450" dirty="0"/>
          </a:p>
        </p:txBody>
      </p:sp>
      <p:sp>
        <p:nvSpPr>
          <p:cNvPr id="3" name="Shape 1"/>
          <p:cNvSpPr/>
          <p:nvPr/>
        </p:nvSpPr>
        <p:spPr>
          <a:xfrm>
            <a:off x="794147" y="2400419"/>
            <a:ext cx="510540" cy="510540"/>
          </a:xfrm>
          <a:prstGeom prst="roundRect">
            <a:avLst>
              <a:gd name="adj" fmla="val 18668"/>
            </a:avLst>
          </a:prstGeom>
          <a:solidFill>
            <a:srgbClr val="31136C"/>
          </a:solidFill>
          <a:ln w="7620">
            <a:solidFill>
              <a:srgbClr val="4A2C85"/>
            </a:solidFill>
            <a:prstDash val="solid"/>
          </a:ln>
        </p:spPr>
      </p:sp>
      <p:sp>
        <p:nvSpPr>
          <p:cNvPr id="4" name="Text 2"/>
          <p:cNvSpPr/>
          <p:nvPr/>
        </p:nvSpPr>
        <p:spPr>
          <a:xfrm>
            <a:off x="987981" y="2485430"/>
            <a:ext cx="122873" cy="340400"/>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5" name="Text 3"/>
          <p:cNvSpPr/>
          <p:nvPr/>
        </p:nvSpPr>
        <p:spPr>
          <a:xfrm>
            <a:off x="1531501" y="2400419"/>
            <a:ext cx="2928580" cy="354449"/>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Password Protection</a:t>
            </a:r>
            <a:endParaRPr lang="en-US" sz="2200" dirty="0"/>
          </a:p>
        </p:txBody>
      </p:sp>
      <p:sp>
        <p:nvSpPr>
          <p:cNvPr id="6" name="Text 4"/>
          <p:cNvSpPr/>
          <p:nvPr/>
        </p:nvSpPr>
        <p:spPr>
          <a:xfrm>
            <a:off x="1531501" y="2890957"/>
            <a:ext cx="3458766" cy="2904173"/>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functions addRoom and removeRoom require an admin password (user@123) for access. If the password is incorrect, it prompts the user until the correct password is entered. This ensures that only authorized personnel can modify the room inventory.</a:t>
            </a:r>
            <a:endParaRPr lang="en-US" sz="1750" dirty="0"/>
          </a:p>
        </p:txBody>
      </p:sp>
      <p:sp>
        <p:nvSpPr>
          <p:cNvPr id="7" name="Shape 5"/>
          <p:cNvSpPr/>
          <p:nvPr/>
        </p:nvSpPr>
        <p:spPr>
          <a:xfrm>
            <a:off x="5217081" y="2400419"/>
            <a:ext cx="510540" cy="510540"/>
          </a:xfrm>
          <a:prstGeom prst="roundRect">
            <a:avLst>
              <a:gd name="adj" fmla="val 18668"/>
            </a:avLst>
          </a:prstGeom>
          <a:solidFill>
            <a:srgbClr val="31136C"/>
          </a:solidFill>
          <a:ln w="7620">
            <a:solidFill>
              <a:srgbClr val="4A2C85"/>
            </a:solidFill>
            <a:prstDash val="solid"/>
          </a:ln>
        </p:spPr>
      </p:sp>
      <p:sp>
        <p:nvSpPr>
          <p:cNvPr id="8" name="Text 6"/>
          <p:cNvSpPr/>
          <p:nvPr/>
        </p:nvSpPr>
        <p:spPr>
          <a:xfrm>
            <a:off x="5375672" y="2485430"/>
            <a:ext cx="193358" cy="340400"/>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9" name="Text 7"/>
          <p:cNvSpPr/>
          <p:nvPr/>
        </p:nvSpPr>
        <p:spPr>
          <a:xfrm>
            <a:off x="5954435" y="2400419"/>
            <a:ext cx="3458766" cy="708898"/>
          </a:xfrm>
          <a:prstGeom prst="rect">
            <a:avLst/>
          </a:prstGeom>
          <a:noFill/>
          <a:ln/>
        </p:spPr>
        <p:txBody>
          <a:bodyPr wrap="squar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Room Management Checks</a:t>
            </a:r>
            <a:endParaRPr lang="en-US" sz="2200" dirty="0"/>
          </a:p>
        </p:txBody>
      </p:sp>
      <p:sp>
        <p:nvSpPr>
          <p:cNvPr id="10" name="Text 8"/>
          <p:cNvSpPr/>
          <p:nvPr/>
        </p:nvSpPr>
        <p:spPr>
          <a:xfrm>
            <a:off x="5954435" y="3245406"/>
            <a:ext cx="3458766" cy="2904173"/>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Adding a room checks if the maximum limit is reached before adding it to the list. Removing a room involves searching through the list and shifting elements to fill any gaps left by the removed room. These checks maintain the integrity of the room data.</a:t>
            </a:r>
            <a:endParaRPr lang="en-US" sz="1750" dirty="0"/>
          </a:p>
        </p:txBody>
      </p:sp>
      <p:sp>
        <p:nvSpPr>
          <p:cNvPr id="11" name="Shape 9"/>
          <p:cNvSpPr/>
          <p:nvPr/>
        </p:nvSpPr>
        <p:spPr>
          <a:xfrm>
            <a:off x="9640014" y="2400419"/>
            <a:ext cx="510540" cy="510540"/>
          </a:xfrm>
          <a:prstGeom prst="roundRect">
            <a:avLst>
              <a:gd name="adj" fmla="val 18668"/>
            </a:avLst>
          </a:prstGeom>
          <a:solidFill>
            <a:srgbClr val="31136C"/>
          </a:solidFill>
          <a:ln w="7620">
            <a:solidFill>
              <a:srgbClr val="4A2C85"/>
            </a:solidFill>
            <a:prstDash val="solid"/>
          </a:ln>
        </p:spPr>
      </p:sp>
      <p:sp>
        <p:nvSpPr>
          <p:cNvPr id="12" name="Text 10"/>
          <p:cNvSpPr/>
          <p:nvPr/>
        </p:nvSpPr>
        <p:spPr>
          <a:xfrm>
            <a:off x="9799320" y="2485430"/>
            <a:ext cx="191929" cy="340400"/>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3" name="Text 11"/>
          <p:cNvSpPr/>
          <p:nvPr/>
        </p:nvSpPr>
        <p:spPr>
          <a:xfrm>
            <a:off x="10377368" y="2400419"/>
            <a:ext cx="3178731" cy="354449"/>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Reservation Validation</a:t>
            </a:r>
            <a:endParaRPr lang="en-US" sz="2200" dirty="0"/>
          </a:p>
        </p:txBody>
      </p:sp>
      <p:sp>
        <p:nvSpPr>
          <p:cNvPr id="14" name="Text 12"/>
          <p:cNvSpPr/>
          <p:nvPr/>
        </p:nvSpPr>
        <p:spPr>
          <a:xfrm>
            <a:off x="10377368" y="2890957"/>
            <a:ext cx="3458766" cy="4356259"/>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Reservations check whether the room exists before proceeding. They also verify that requested time slots do not overlap with existing ones. A valid reservation requires that start time is less than end time and both are within a 24-hour format. These validations ensure that all reservations are logically sound and do not conflict with existing bookings.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2024-10-27T09:17:09Z</dcterms:created>
  <dcterms:modified xsi:type="dcterms:W3CDTF">2024-10-27T09:17:09Z</dcterms:modified>
</cp:coreProperties>
</file>